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BB39-601B-4C43-A315-8B37132BBB24}" type="datetimeFigureOut">
              <a:rPr lang="zh-CN" altLang="en-US" smtClean="0"/>
              <a:t>2016/6/20 Monday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B416-5938-4FB7-BCEF-0925938F468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BB39-601B-4C43-A315-8B37132BBB24}" type="datetimeFigureOut">
              <a:rPr lang="zh-CN" altLang="en-US" smtClean="0"/>
              <a:t>2016/6/20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B416-5938-4FB7-BCEF-0925938F468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BB39-601B-4C43-A315-8B37132BBB24}" type="datetimeFigureOut">
              <a:rPr lang="zh-CN" altLang="en-US" smtClean="0"/>
              <a:t>2016/6/20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B416-5938-4FB7-BCEF-0925938F468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BB39-601B-4C43-A315-8B37132BBB24}" type="datetimeFigureOut">
              <a:rPr lang="zh-CN" altLang="en-US" smtClean="0"/>
              <a:t>2016/6/20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B416-5938-4FB7-BCEF-0925938F468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BB39-601B-4C43-A315-8B37132BBB24}" type="datetimeFigureOut">
              <a:rPr lang="zh-CN" altLang="en-US" smtClean="0"/>
              <a:t>2016/6/20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CE8B416-5938-4FB7-BCEF-0925938F468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BB39-601B-4C43-A315-8B37132BBB24}" type="datetimeFigureOut">
              <a:rPr lang="zh-CN" altLang="en-US" smtClean="0"/>
              <a:t>2016/6/20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B416-5938-4FB7-BCEF-0925938F468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BB39-601B-4C43-A315-8B37132BBB24}" type="datetimeFigureOut">
              <a:rPr lang="zh-CN" altLang="en-US" smtClean="0"/>
              <a:t>2016/6/20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B416-5938-4FB7-BCEF-0925938F468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BB39-601B-4C43-A315-8B37132BBB24}" type="datetimeFigureOut">
              <a:rPr lang="zh-CN" altLang="en-US" smtClean="0"/>
              <a:t>2016/6/20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B416-5938-4FB7-BCEF-0925938F468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BB39-601B-4C43-A315-8B37132BBB24}" type="datetimeFigureOut">
              <a:rPr lang="zh-CN" altLang="en-US" smtClean="0"/>
              <a:t>2016/6/20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B416-5938-4FB7-BCEF-0925938F468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BB39-601B-4C43-A315-8B37132BBB24}" type="datetimeFigureOut">
              <a:rPr lang="zh-CN" altLang="en-US" smtClean="0"/>
              <a:t>2016/6/20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B416-5938-4FB7-BCEF-0925938F468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zh-CN" alt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单击图标添加图片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BB39-601B-4C43-A315-8B37132BBB24}" type="datetimeFigureOut">
              <a:rPr lang="zh-CN" altLang="en-US" smtClean="0"/>
              <a:t>2016/6/20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8B416-5938-4FB7-BCEF-0925938F468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39FBB39-601B-4C43-A315-8B37132BBB24}" type="datetimeFigureOut">
              <a:rPr lang="zh-CN" altLang="en-US" smtClean="0"/>
              <a:t>2016/6/20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CE8B416-5938-4FB7-BCEF-0925938F468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全国计算机等级考试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第</a:t>
            </a:r>
            <a:r>
              <a:rPr lang="en-US" altLang="zh-CN" dirty="0" smtClean="0"/>
              <a:t>46</a:t>
            </a:r>
            <a:r>
              <a:rPr lang="zh-CN" altLang="en-US" dirty="0" smtClean="0"/>
              <a:t>考次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报名</a:t>
            </a:r>
            <a:r>
              <a:rPr lang="zh-CN" altLang="en-US" dirty="0" smtClean="0"/>
              <a:t>流程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4293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320" y="260648"/>
            <a:ext cx="7095651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251520" y="692696"/>
            <a:ext cx="12241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点击左侧导航菜单的“当前考次”阅读“报名协议”，点击同意协议</a:t>
            </a:r>
            <a:endParaRPr lang="zh-CN" alt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47" y="4209920"/>
            <a:ext cx="4233788" cy="23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圆角右箭头 2"/>
          <p:cNvSpPr/>
          <p:nvPr/>
        </p:nvSpPr>
        <p:spPr>
          <a:xfrm rot="10800000">
            <a:off x="4582069" y="4125254"/>
            <a:ext cx="1368152" cy="194421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98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764704"/>
            <a:ext cx="7200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在下图的页面里，填写考生信息，选择报考考点</a:t>
            </a:r>
            <a:endParaRPr lang="zh-CN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8640"/>
            <a:ext cx="7212905" cy="1170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9467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80278"/>
            <a:ext cx="55780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考生信息填写完毕后，上传照片</a:t>
            </a:r>
            <a:r>
              <a:rPr lang="en-US" altLang="zh-CN" dirty="0" smtClean="0"/>
              <a:t>,</a:t>
            </a:r>
            <a:r>
              <a:rPr lang="zh-CN" altLang="en-US" dirty="0" smtClean="0"/>
              <a:t>照片必须符合规格要求</a:t>
            </a:r>
            <a:endParaRPr lang="zh-CN" alt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702" y="628712"/>
            <a:ext cx="7448501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880517" y="5620256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上传照片规格要求：</a:t>
            </a:r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、照片背景可以是红、蓝、白纯色。</a:t>
            </a:r>
          </a:p>
          <a:p>
            <a:r>
              <a:rPr lang="en-US" altLang="zh-CN" dirty="0"/>
              <a:t>2</a:t>
            </a:r>
            <a:r>
              <a:rPr lang="zh-CN" altLang="en-US" dirty="0" smtClean="0"/>
              <a:t>、不要用手机拍相片上传。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38993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14350"/>
            <a:ext cx="6618287" cy="582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16109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7624" y="554161"/>
            <a:ext cx="25671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照片上传完毕，会弹出如下图所示提示框，提醒考生“申请信息审核”</a:t>
            </a:r>
            <a:endParaRPr lang="zh-CN" altLang="en-US" dirty="0"/>
          </a:p>
        </p:txBody>
      </p:sp>
      <p:pic>
        <p:nvPicPr>
          <p:cNvPr id="13314" name="图片 36" descr="http://www.sdzs.gov.cn/zsks/NCREbm/images/image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920" y="1268760"/>
            <a:ext cx="28575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图片 35" descr="http://www.sdzs.gov.cn/zsks/NCREbm/images/image1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612" y="3645024"/>
            <a:ext cx="649605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下箭头 2"/>
          <p:cNvSpPr/>
          <p:nvPr/>
        </p:nvSpPr>
        <p:spPr>
          <a:xfrm>
            <a:off x="5580112" y="2535585"/>
            <a:ext cx="462558" cy="11094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4013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332656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考生提交报考信息审核申请后，考点会在约定时间内审核。审核通过，信息锁定可以进行网上支付；不通过，可修改信息继续提交</a:t>
            </a:r>
            <a:endParaRPr lang="zh-CN" altLang="en-US" dirty="0"/>
          </a:p>
        </p:txBody>
      </p:sp>
      <p:pic>
        <p:nvPicPr>
          <p:cNvPr id="3" name="图片 34" descr="http://www.sdzs.gov.cn/zsks/NCREbm/images/image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41" y="1772816"/>
            <a:ext cx="466725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3" descr="http://www.sdzs.gov.cn/zsks/NCREbm/images/image1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653136"/>
            <a:ext cx="287655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右箭头 4"/>
          <p:cNvSpPr/>
          <p:nvPr/>
        </p:nvSpPr>
        <p:spPr>
          <a:xfrm rot="2194548">
            <a:off x="5125865" y="3407542"/>
            <a:ext cx="1944216" cy="7391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70705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580526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/>
              <a:t>考生提交报考信息审核申请后，考点会在约定时间内审核。审核通过，信息锁定可以进行网上支付；不通过，可修改信息继续提交</a:t>
            </a:r>
          </a:p>
        </p:txBody>
      </p:sp>
      <p:pic>
        <p:nvPicPr>
          <p:cNvPr id="14338" name="Picture 2" descr="1609-2 拷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6829425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87719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55576" y="692696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在弹出的教育部考试中心支付平台页面选择银行支付（如果没有弹出支付页面，需要考生设置本地浏览器，允许弹出页面。）</a:t>
            </a:r>
            <a:endParaRPr lang="zh-CN" altLang="en-US" dirty="0"/>
          </a:p>
        </p:txBody>
      </p:sp>
      <p:pic>
        <p:nvPicPr>
          <p:cNvPr id="15362" name="Picture 2" descr="1609-1 拷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39" y="2047701"/>
            <a:ext cx="6838950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46212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00770" y="5755788"/>
            <a:ext cx="73716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/>
              <a:t>点击上图所示“首信易支付”按钮，选择支付银行</a:t>
            </a:r>
            <a:endParaRPr lang="zh-CN" altLang="en-US" dirty="0"/>
          </a:p>
        </p:txBody>
      </p:sp>
      <p:pic>
        <p:nvPicPr>
          <p:cNvPr id="16386" name="图片 30" descr="http://www.sdzs.gov.cn/zsks/NCREbm/images/image1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04664"/>
            <a:ext cx="609600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49843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71637" y="1772816"/>
            <a:ext cx="5814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/>
              <a:t>支付完成，返回报名页面，检查支付状态无误，点击页面最下方的“打印下载报名登记表”按钮，完成报名。</a:t>
            </a:r>
            <a:endParaRPr lang="zh-CN" altLang="en-US" dirty="0"/>
          </a:p>
        </p:txBody>
      </p:sp>
      <p:pic>
        <p:nvPicPr>
          <p:cNvPr id="17410" name="图片 29" descr="http://www.sdzs.gov.cn/zsks/NCREbm/images/image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96952"/>
            <a:ext cx="76009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282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506522"/>
              </p:ext>
            </p:extLst>
          </p:nvPr>
        </p:nvGraphicFramePr>
        <p:xfrm>
          <a:off x="431028" y="1052736"/>
          <a:ext cx="8712972" cy="1788049"/>
        </p:xfrm>
        <a:graphic>
          <a:graphicData uri="http://schemas.openxmlformats.org/drawingml/2006/table">
            <a:tbl>
              <a:tblPr/>
              <a:tblGrid>
                <a:gridCol w="792088"/>
                <a:gridCol w="1008113"/>
                <a:gridCol w="1467163"/>
                <a:gridCol w="453801"/>
                <a:gridCol w="887348"/>
                <a:gridCol w="2016225"/>
                <a:gridCol w="2088234"/>
              </a:tblGrid>
              <a:tr h="360040"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zh-CN" sz="1200" b="1" kern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级</a:t>
                      </a:r>
                      <a:r>
                        <a:rPr kumimoji="0" lang="en-US" altLang="zh-CN" sz="1200" b="1" kern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 </a:t>
                      </a:r>
                      <a:r>
                        <a:rPr kumimoji="0" lang="zh-CN" sz="1200" b="1" kern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别</a:t>
                      </a:r>
                      <a:endParaRPr kumimoji="0" lang="zh-CN" sz="1200" b="1" kern="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宋体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zh-CN" sz="1200" b="1" kern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科</a:t>
                      </a:r>
                      <a:r>
                        <a:rPr kumimoji="0" lang="en-US" altLang="zh-CN" sz="1200" b="1" kern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       </a:t>
                      </a:r>
                      <a:r>
                        <a:rPr kumimoji="0" lang="zh-CN" sz="1200" b="1" kern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目</a:t>
                      </a:r>
                      <a:endParaRPr kumimoji="0" lang="zh-CN" sz="1200" b="1" kern="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zh-CN" sz="1200" b="1" ker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代码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zh-CN" sz="1200" b="1" ker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机试时间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zh-CN" sz="1200" b="1" ker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上机应用软件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en-US" altLang="zh-CN" sz="1200" b="1" kern="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宋体"/>
                      </a:endParaRPr>
                    </a:p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zh-CN" sz="1200" b="1" kern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获</a:t>
                      </a:r>
                      <a:r>
                        <a:rPr kumimoji="0" lang="zh-CN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证条件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177"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zh-CN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一级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zh-CN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计算机基础及</a:t>
                      </a:r>
                      <a:r>
                        <a:rPr kumimoji="0" lang="en-US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MS OFFICE</a:t>
                      </a:r>
                      <a:r>
                        <a:rPr kumimoji="0" lang="zh-CN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应用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15</a:t>
                      </a:r>
                      <a:endParaRPr kumimoji="0" lang="zh-CN" sz="1200" b="1" kern="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90</a:t>
                      </a:r>
                      <a:r>
                        <a:rPr kumimoji="0" lang="zh-CN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分钟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MS Office 2010</a:t>
                      </a:r>
                      <a:endParaRPr kumimoji="0" lang="zh-CN" sz="1200" b="1" kern="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en-US" altLang="zh-CN" sz="1200" b="1" kern="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宋体"/>
                      </a:endParaRPr>
                    </a:p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zh-CN" sz="1200" b="1" kern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科目</a:t>
                      </a:r>
                      <a:r>
                        <a:rPr kumimoji="0" lang="en-US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15</a:t>
                      </a:r>
                      <a:r>
                        <a:rPr kumimoji="0" lang="zh-CN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考试合格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 rowSpan="2"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zh-CN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二级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zh-CN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语言程序设计类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C</a:t>
                      </a:r>
                      <a:r>
                        <a:rPr kumimoji="0" lang="zh-CN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语言程序设计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24</a:t>
                      </a:r>
                      <a:endParaRPr kumimoji="0" lang="zh-CN" sz="1200" b="1" kern="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宋体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120</a:t>
                      </a:r>
                      <a:r>
                        <a:rPr kumimoji="0" lang="zh-CN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分钟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Visual C++ 6.0</a:t>
                      </a:r>
                      <a:endParaRPr kumimoji="0" lang="zh-CN" sz="1200" b="1" kern="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宋体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en-US" altLang="zh-CN" sz="1200" b="1" kern="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宋体"/>
                      </a:endParaRPr>
                    </a:p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zh-CN" sz="1200" b="1" kern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科目</a:t>
                      </a:r>
                      <a:r>
                        <a:rPr kumimoji="0" lang="en-US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24</a:t>
                      </a:r>
                      <a:r>
                        <a:rPr kumimoji="0" lang="zh-CN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考试合格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zh-CN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办公软件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MS Office</a:t>
                      </a:r>
                      <a:r>
                        <a:rPr kumimoji="0" lang="zh-CN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高级应用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65</a:t>
                      </a:r>
                      <a:endParaRPr kumimoji="0" lang="zh-CN" sz="1200" b="1" kern="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宋体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120</a:t>
                      </a:r>
                      <a:r>
                        <a:rPr kumimoji="0" lang="zh-CN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分钟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MS Office 2010</a:t>
                      </a:r>
                      <a:endParaRPr kumimoji="0" lang="zh-CN" sz="1200" b="1" kern="0" dirty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宋体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en-US" altLang="zh-CN" sz="1200" b="1" kern="0" dirty="0" smtClean="0"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  <a:cs typeface="宋体"/>
                      </a:endParaRPr>
                    </a:p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zh-CN" sz="1200" b="1" kern="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科目</a:t>
                      </a:r>
                      <a:r>
                        <a:rPr kumimoji="0" lang="en-US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65</a:t>
                      </a:r>
                      <a:r>
                        <a:rPr kumimoji="0" lang="zh-CN" sz="1200" b="1" kern="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宋体"/>
                        </a:rPr>
                        <a:t>考试合格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08280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2903519" y="2564904"/>
            <a:ext cx="19705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谢  谢</a:t>
            </a: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！！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4032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11560" y="692696"/>
            <a:ext cx="76328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考试方式：上机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考试</a:t>
            </a:r>
            <a:endPara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收费标准：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90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元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科</a:t>
            </a:r>
            <a:endPara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报名时间：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日－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报名流程：登陆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http:// www.gxeea.cn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网站进行报名，具体要求见流程  图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考试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-25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日（以准考证上的时间为准），请在考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前         一周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陆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http://www.gxeea.cn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打印准考证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666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76672"/>
            <a:ext cx="5256584" cy="5628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076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499" y="330199"/>
            <a:ext cx="6250829" cy="620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5136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260648"/>
            <a:ext cx="6257925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789040"/>
            <a:ext cx="2162175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539552" y="402916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 smtClean="0"/>
              <a:t>考生登陆广西壮族自治区招生考试院官方网站</a:t>
            </a:r>
            <a:r>
              <a:rPr lang="en-US" altLang="zh-CN" dirty="0" smtClean="0"/>
              <a:t>www.gxeea.cn</a:t>
            </a:r>
            <a:r>
              <a:rPr lang="zh-CN" altLang="en-US" dirty="0" smtClean="0"/>
              <a:t>，选择“全国计算机等级考试报名系统”栏目，打开报名网站主页面进行网上报名。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9177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6656387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1907704" y="4953148"/>
            <a:ext cx="66318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如果考生有</a:t>
            </a:r>
            <a:r>
              <a:rPr lang="en-US" altLang="zh-CN" dirty="0" err="1" smtClean="0"/>
              <a:t>etest</a:t>
            </a:r>
            <a:r>
              <a:rPr lang="zh-CN" altLang="en-US" dirty="0" smtClean="0"/>
              <a:t>通行证直接</a:t>
            </a:r>
            <a:r>
              <a:rPr lang="zh-CN" altLang="en-US" dirty="0" smtClean="0"/>
              <a:t>登录，</a:t>
            </a:r>
            <a:r>
              <a:rPr lang="zh-CN" altLang="en-US" dirty="0" smtClean="0"/>
              <a:t>然后转到第八步，如果</a:t>
            </a:r>
            <a:r>
              <a:rPr lang="zh-CN" altLang="en-US" dirty="0" smtClean="0"/>
              <a:t>考生没有</a:t>
            </a:r>
            <a:r>
              <a:rPr lang="en-US" altLang="zh-CN" dirty="0" err="1" smtClean="0"/>
              <a:t>etest</a:t>
            </a:r>
            <a:r>
              <a:rPr lang="zh-CN" altLang="en-US" dirty="0" smtClean="0"/>
              <a:t>账号，</a:t>
            </a:r>
            <a:r>
              <a:rPr lang="zh-CN" altLang="en-US" dirty="0" smtClean="0"/>
              <a:t>可以点击上图所示的最下方“用户注册”按钮，进入下图所示页面，注册通行证。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1431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2924175" cy="356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3059832" y="45811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 smtClean="0"/>
              <a:t>考生填写资料、注册完毕帐号，使用</a:t>
            </a:r>
            <a:r>
              <a:rPr lang="en-US" altLang="zh-CN" dirty="0" err="1" smtClean="0"/>
              <a:t>etest</a:t>
            </a:r>
            <a:r>
              <a:rPr lang="zh-CN" altLang="en-US" dirty="0" smtClean="0"/>
              <a:t>通行证登录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8890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38125"/>
            <a:ext cx="4680520" cy="2256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61083"/>
            <a:ext cx="4600575" cy="202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6128048" y="656213"/>
            <a:ext cx="24171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新注册的用户第一次登陆需要验证邮箱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74391" y="3752166"/>
            <a:ext cx="30734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/>
              <a:t>输入需要验证的邮箱然后点击“发送验证邮箱”按钮进行验证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818495" y="6021288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登录验证邮箱激活账号</a:t>
            </a:r>
            <a:endParaRPr lang="zh-CN" altLang="en-US" dirty="0"/>
          </a:p>
        </p:txBody>
      </p:sp>
      <p:sp>
        <p:nvSpPr>
          <p:cNvPr id="5" name="圆角右箭头 4"/>
          <p:cNvSpPr/>
          <p:nvPr/>
        </p:nvSpPr>
        <p:spPr>
          <a:xfrm rot="5860504">
            <a:off x="4458127" y="1825464"/>
            <a:ext cx="2304256" cy="122413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0550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顶峰">
  <a:themeElements>
    <a:clrScheme name="顶峰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顶峰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顶峰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222</TotalTime>
  <Words>493</Words>
  <Application>Microsoft Office PowerPoint</Application>
  <PresentationFormat>全屏显示(4:3)</PresentationFormat>
  <Paragraphs>61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顶峰</vt:lpstr>
      <vt:lpstr>全国计算机等级考试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YuanYu</dc:creator>
  <cp:lastModifiedBy>admin</cp:lastModifiedBy>
  <cp:revision>14</cp:revision>
  <dcterms:created xsi:type="dcterms:W3CDTF">2016-06-02T02:36:09Z</dcterms:created>
  <dcterms:modified xsi:type="dcterms:W3CDTF">2016-06-20T06:30:03Z</dcterms:modified>
</cp:coreProperties>
</file>